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6C20375-3D7D-436D-BC99-FC061722F71F}" type="datetimeFigureOut">
              <a:rPr lang="pt-BR" smtClean="0"/>
              <a:pPr/>
              <a:t>25/06/2013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B941268-3011-4485-A951-920A0F237A8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87824" y="4077072"/>
            <a:ext cx="3384376" cy="648072"/>
          </a:xfrm>
        </p:spPr>
        <p:txBody>
          <a:bodyPr>
            <a:normAutofit/>
          </a:bodyPr>
          <a:lstStyle/>
          <a:p>
            <a:r>
              <a:rPr lang="pt-BR" sz="3200" dirty="0" smtClean="0"/>
              <a:t>1ª Carta de Pedro</a:t>
            </a:r>
            <a:endParaRPr lang="pt-BR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27200" y="2492896"/>
            <a:ext cx="5712179" cy="1224136"/>
          </a:xfrm>
        </p:spPr>
        <p:txBody>
          <a:bodyPr>
            <a:noAutofit/>
          </a:bodyPr>
          <a:lstStyle/>
          <a:p>
            <a:r>
              <a:rPr lang="pt-BR" sz="8800" b="1" dirty="0" smtClean="0">
                <a:latin typeface="Bradley Hand ITC" pitchFamily="66" charset="0"/>
              </a:rPr>
              <a:t>Sofrimento</a:t>
            </a:r>
            <a:endParaRPr lang="pt-BR" sz="8800" b="1" dirty="0">
              <a:latin typeface="Bradley Hand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930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915674"/>
          </a:xfrm>
        </p:spPr>
        <p:txBody>
          <a:bodyPr>
            <a:normAutofit/>
          </a:bodyPr>
          <a:lstStyle/>
          <a:p>
            <a:r>
              <a:rPr lang="pt-BR" sz="2400" b="1" dirty="0"/>
              <a:t>Sofrer e sofrimento (origem</a:t>
            </a:r>
            <a:r>
              <a:rPr lang="pt-BR" sz="2400" b="1" dirty="0" smtClean="0"/>
              <a:t>)</a:t>
            </a:r>
            <a:br>
              <a:rPr lang="pt-BR" sz="2400" b="1" dirty="0" smtClean="0"/>
            </a:b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/>
              <a:t>Deriva do latim </a:t>
            </a:r>
            <a:r>
              <a:rPr lang="pt-BR" sz="2400" i="1" dirty="0" err="1"/>
              <a:t>sufferre</a:t>
            </a:r>
            <a:r>
              <a:rPr lang="pt-BR" sz="2400" dirty="0"/>
              <a:t> termo pelo qual os velhos romanos designavam quem estava </a:t>
            </a:r>
            <a:r>
              <a:rPr lang="pt-BR" sz="2400" i="1" dirty="0"/>
              <a:t>"sob ferros"</a:t>
            </a:r>
            <a:r>
              <a:rPr lang="pt-BR" sz="2400" b="1" dirty="0"/>
              <a:t> </a:t>
            </a:r>
            <a:r>
              <a:rPr lang="pt-BR" sz="2400" dirty="0"/>
              <a:t>acorrentado, submetido à força (fosse escravo ou prisioneiro).</a:t>
            </a:r>
            <a:br>
              <a:rPr lang="pt-BR" sz="2400" dirty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Na origem, </a:t>
            </a:r>
            <a:r>
              <a:rPr lang="pt-BR" sz="2400" dirty="0"/>
              <a:t>"sofrimento" designa a opressão, a submissão, a situação da criatura submetida ao poder de outrem que como coisa ou "ferramenta" padece de todos os infortúnios capazes de lhe "ferir" (machucar) corpo e alma.</a:t>
            </a:r>
          </a:p>
        </p:txBody>
      </p:sp>
    </p:spTree>
    <p:extLst>
      <p:ext uri="{BB962C8B-B14F-4D97-AF65-F5344CB8AC3E}">
        <p14:creationId xmlns:p14="http://schemas.microsoft.com/office/powerpoint/2010/main" xmlns="" val="81936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699650"/>
          </a:xfrm>
        </p:spPr>
        <p:txBody>
          <a:bodyPr>
            <a:normAutofit/>
          </a:bodyPr>
          <a:lstStyle/>
          <a:p>
            <a:r>
              <a:rPr lang="pt-BR" sz="3200" b="1" dirty="0"/>
              <a:t>Sofrer e sofrimento na </a:t>
            </a:r>
            <a:r>
              <a:rPr lang="pt-BR" sz="3200" b="1" dirty="0" smtClean="0"/>
              <a:t>Bíblia</a:t>
            </a:r>
            <a:br>
              <a:rPr lang="pt-BR" sz="3200" b="1" dirty="0" smtClean="0"/>
            </a:br>
            <a:r>
              <a:rPr lang="pt-BR" sz="3200" dirty="0"/>
              <a:t/>
            </a:r>
            <a:br>
              <a:rPr lang="pt-BR" sz="3200" dirty="0"/>
            </a:br>
            <a:r>
              <a:rPr lang="pt-BR" sz="3200" dirty="0" smtClean="0">
                <a:sym typeface="Wingdings"/>
              </a:rPr>
              <a:t> </a:t>
            </a:r>
            <a:r>
              <a:rPr lang="pt-BR" sz="3200" dirty="0" smtClean="0"/>
              <a:t>Das </a:t>
            </a:r>
            <a:r>
              <a:rPr lang="pt-BR" sz="3200" dirty="0"/>
              <a:t>22 vezes que a palavra sofrimento aparece na Bíblia 4 estão em 1º Pe. </a:t>
            </a: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/>
              <a:t/>
            </a:r>
            <a:br>
              <a:rPr lang="pt-BR" sz="3200" dirty="0"/>
            </a:br>
            <a:r>
              <a:rPr lang="pt-BR" sz="3200" dirty="0">
                <a:sym typeface="Wingdings"/>
              </a:rPr>
              <a:t> </a:t>
            </a:r>
            <a:r>
              <a:rPr lang="pt-BR" sz="3200" dirty="0" smtClean="0"/>
              <a:t>Sofrer </a:t>
            </a:r>
            <a:r>
              <a:rPr lang="pt-BR" sz="3200" dirty="0"/>
              <a:t>aparece 33 vezes na Bíblia, sendo 6 na 1ª carta de Pedro.</a:t>
            </a:r>
            <a:br>
              <a:rPr lang="pt-BR" sz="3200" dirty="0"/>
            </a:b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xmlns="" val="64574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064896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1340768"/>
            <a:ext cx="6965245" cy="4464496"/>
          </a:xfrm>
        </p:spPr>
        <p:txBody>
          <a:bodyPr>
            <a:normAutofit fontScale="90000"/>
          </a:bodyPr>
          <a:lstStyle/>
          <a:p>
            <a:pPr algn="r"/>
            <a:r>
              <a:rPr lang="pt-BR" sz="3100" dirty="0" smtClean="0"/>
              <a:t/>
            </a:r>
            <a:br>
              <a:rPr lang="pt-BR" sz="3100" dirty="0" smtClean="0"/>
            </a:br>
            <a:r>
              <a:rPr lang="pt-BR" sz="3100" dirty="0" smtClean="0"/>
              <a:t/>
            </a:r>
            <a:br>
              <a:rPr lang="pt-BR" sz="3100" dirty="0" smtClean="0"/>
            </a:br>
            <a:r>
              <a:rPr lang="pt-BR" sz="3100" dirty="0"/>
              <a:t/>
            </a:r>
            <a:br>
              <a:rPr lang="pt-BR" sz="3100" dirty="0"/>
            </a:br>
            <a:r>
              <a:rPr lang="pt-BR" sz="3100" dirty="0" smtClean="0"/>
              <a:t/>
            </a:r>
            <a:br>
              <a:rPr lang="pt-BR" sz="3100" dirty="0" smtClean="0"/>
            </a:br>
            <a:r>
              <a:rPr lang="pt-BR" sz="3100" dirty="0"/>
              <a:t/>
            </a:r>
            <a:br>
              <a:rPr lang="pt-BR" sz="3100" dirty="0"/>
            </a:br>
            <a:r>
              <a:rPr lang="pt-BR" sz="3100" dirty="0" smtClean="0"/>
              <a:t/>
            </a:r>
            <a:br>
              <a:rPr lang="pt-BR" sz="3100" dirty="0" smtClean="0"/>
            </a:br>
            <a:r>
              <a:rPr lang="pt-BR" sz="3100" dirty="0"/>
              <a:t/>
            </a:r>
            <a:br>
              <a:rPr lang="pt-BR" sz="3100" dirty="0"/>
            </a:br>
            <a:r>
              <a:rPr lang="pt-BR" sz="3100" dirty="0" smtClean="0"/>
              <a:t/>
            </a:r>
            <a:br>
              <a:rPr lang="pt-BR" sz="3100" dirty="0" smtClean="0"/>
            </a:br>
            <a:r>
              <a:rPr lang="pt-BR" sz="3100" dirty="0"/>
              <a:t/>
            </a:r>
            <a:br>
              <a:rPr lang="pt-BR" sz="3100" dirty="0"/>
            </a:br>
            <a:r>
              <a:rPr lang="pt-BR" sz="3100" dirty="0" smtClean="0"/>
              <a:t/>
            </a:r>
            <a:br>
              <a:rPr lang="pt-BR" sz="3100" dirty="0" smtClean="0"/>
            </a:br>
            <a:r>
              <a:rPr lang="pt-BR" sz="3100" dirty="0"/>
              <a:t/>
            </a:r>
            <a:br>
              <a:rPr lang="pt-BR" sz="3100" dirty="0"/>
            </a:br>
            <a:r>
              <a:rPr lang="pt-BR" sz="4000" b="1" dirty="0" smtClean="0">
                <a:solidFill>
                  <a:schemeClr val="bg1"/>
                </a:solidFill>
              </a:rPr>
              <a:t>Sofrimento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 smtClean="0">
                <a:solidFill>
                  <a:schemeClr val="bg1"/>
                </a:solidFill>
              </a:rPr>
              <a:t>Diversas interpretações 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6943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764704"/>
            <a:ext cx="7416824" cy="5328592"/>
          </a:xfrm>
        </p:spPr>
        <p:txBody>
          <a:bodyPr>
            <a:normAutofit fontScale="70000" lnSpcReduction="20000"/>
          </a:bodyPr>
          <a:lstStyle/>
          <a:p>
            <a:endParaRPr lang="pt-BR" sz="400" b="1" dirty="0" smtClean="0"/>
          </a:p>
          <a:p>
            <a:r>
              <a:rPr lang="pt-BR" sz="4500" b="1" dirty="0" err="1" smtClean="0"/>
              <a:t>Deismo</a:t>
            </a:r>
            <a:endParaRPr lang="pt-BR" sz="4500" b="1" dirty="0"/>
          </a:p>
          <a:p>
            <a:endParaRPr lang="pt-BR" sz="1400" dirty="0" smtClean="0"/>
          </a:p>
          <a:p>
            <a:r>
              <a:rPr lang="pt-BR" sz="3100" dirty="0" smtClean="0"/>
              <a:t>O </a:t>
            </a:r>
            <a:r>
              <a:rPr lang="pt-BR" sz="3100" dirty="0"/>
              <a:t>deísmo surge como um reflexo do iluminismo no campo religioso. Em </a:t>
            </a:r>
            <a:r>
              <a:rPr lang="pt-BR" sz="3100" dirty="0" smtClean="0"/>
              <a:t>síntese, segundo </a:t>
            </a:r>
            <a:r>
              <a:rPr lang="pt-BR" sz="3100" dirty="0"/>
              <a:t>essa concepção do século XVIII, </a:t>
            </a:r>
            <a:r>
              <a:rPr lang="pt-BR" sz="3100" b="1" dirty="0"/>
              <a:t>Deus abandonou a sua criação </a:t>
            </a:r>
            <a:r>
              <a:rPr lang="pt-BR" sz="3100" dirty="0"/>
              <a:t>a sua própria sorte para servir de campo de treinamento para o caráter humano.</a:t>
            </a:r>
          </a:p>
          <a:p>
            <a:r>
              <a:rPr lang="pt-BR" sz="3100" dirty="0"/>
              <a:t>Aos que sofrem pouco ou nenhum consolo encontrarão nos braços dos deístas, pois negam qualquer possibilidade de imanência de Deus, bem como a “Trindade, a encarnação de Jesus, a autoridade divina da Bíblia, a expiação, os milagres, qualquer povo especificamente eleito como Israel, e qualquer ato redentor sobrenatural na história”</a:t>
            </a:r>
          </a:p>
          <a:p>
            <a:r>
              <a:rPr lang="pt-BR" sz="3100" dirty="0"/>
              <a:t>Portanto, </a:t>
            </a:r>
            <a:r>
              <a:rPr lang="pt-BR" sz="3100" b="1" dirty="0"/>
              <a:t>deísmo é a crença num Deus que fez o </a:t>
            </a:r>
            <a:r>
              <a:rPr lang="pt-BR" sz="3100" b="1" dirty="0" smtClean="0"/>
              <a:t>mundo, </a:t>
            </a:r>
            <a:r>
              <a:rPr lang="pt-BR" sz="3100" b="1" dirty="0"/>
              <a:t>mas nunca interrompe as operações deste com eventos sobrenaturais</a:t>
            </a:r>
            <a:r>
              <a:rPr lang="pt-BR" sz="3100" dirty="0"/>
              <a:t>. Segundo essa concepção, Deus não interfere na sua criação.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65005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71600" y="836712"/>
            <a:ext cx="7344816" cy="5256584"/>
          </a:xfrm>
        </p:spPr>
        <p:txBody>
          <a:bodyPr/>
          <a:lstStyle/>
          <a:p>
            <a:r>
              <a:rPr lang="pt-BR" sz="3600" b="1" dirty="0"/>
              <a:t>Hedonismo</a:t>
            </a:r>
          </a:p>
          <a:p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 err="1"/>
              <a:t>hedonísmo</a:t>
            </a:r>
            <a:r>
              <a:rPr lang="pt-BR" dirty="0"/>
              <a:t> afirma ser o </a:t>
            </a:r>
            <a:r>
              <a:rPr lang="pt-BR" b="1" dirty="0"/>
              <a:t>prazer</a:t>
            </a:r>
            <a:r>
              <a:rPr lang="pt-BR" dirty="0"/>
              <a:t> o supremo bem da vida humana.</a:t>
            </a:r>
          </a:p>
          <a:p>
            <a:r>
              <a:rPr lang="pt-BR" dirty="0"/>
              <a:t>O </a:t>
            </a:r>
            <a:r>
              <a:rPr lang="pt-BR" dirty="0" err="1"/>
              <a:t>hedonísmo</a:t>
            </a:r>
            <a:r>
              <a:rPr lang="pt-BR" dirty="0"/>
              <a:t> </a:t>
            </a:r>
            <a:r>
              <a:rPr lang="pt-BR" b="1" dirty="0"/>
              <a:t>não tem lugar algum para o </a:t>
            </a:r>
            <a:r>
              <a:rPr lang="pt-BR" b="1" dirty="0" err="1"/>
              <a:t>auto-sacrifício</a:t>
            </a:r>
            <a:r>
              <a:rPr lang="pt-BR" dirty="0"/>
              <a:t>, para a abnegação ou para o dever. Quando a obrigação é absolvida no desejo, a moralidade desce à experiência, à procura daquilo que é mais confortável.</a:t>
            </a:r>
          </a:p>
          <a:p>
            <a:r>
              <a:rPr lang="pt-BR" dirty="0"/>
              <a:t>sendo que o prazer é altamente individualista, como alguém que está sofrendo pode encontrar alívio em uma concepção que ridiculariza a dor?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5034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836712"/>
            <a:ext cx="7344816" cy="5256584"/>
          </a:xfrm>
        </p:spPr>
        <p:txBody>
          <a:bodyPr>
            <a:normAutofit fontScale="92500" lnSpcReduction="10000"/>
          </a:bodyPr>
          <a:lstStyle/>
          <a:p>
            <a:r>
              <a:rPr lang="pt-BR" sz="3400" b="1" dirty="0" smtClean="0"/>
              <a:t>Estoicismo</a:t>
            </a:r>
            <a:endParaRPr lang="pt-BR" sz="1000" b="1" dirty="0" smtClean="0"/>
          </a:p>
          <a:p>
            <a:pPr marL="0" indent="0">
              <a:buNone/>
            </a:pPr>
            <a:r>
              <a:rPr lang="pt-BR" dirty="0" smtClean="0"/>
              <a:t>         </a:t>
            </a:r>
            <a:endParaRPr lang="pt-BR" dirty="0"/>
          </a:p>
          <a:p>
            <a:r>
              <a:rPr lang="pt-BR" dirty="0" smtClean="0"/>
              <a:t>No </a:t>
            </a:r>
            <a:r>
              <a:rPr lang="pt-BR" dirty="0"/>
              <a:t>estoicismo, o sofrimento decorre das reações despertadas no ser humano por quatro classes de emoções: a dor, o medo, o desejo e o prazer. O ideal do estoico é alcançar a natural aceitação dos acontecimentos, uma </a:t>
            </a:r>
            <a:r>
              <a:rPr lang="pt-BR" b="1" dirty="0"/>
              <a:t>atitude passiva </a:t>
            </a:r>
            <a:r>
              <a:rPr lang="pt-BR" dirty="0"/>
              <a:t>diante da dor e </a:t>
            </a:r>
            <a:r>
              <a:rPr lang="pt-BR" dirty="0" smtClean="0"/>
              <a:t>do prazer</a:t>
            </a:r>
            <a:r>
              <a:rPr lang="pt-BR" dirty="0"/>
              <a:t>, a abolição das reações emotivas, a ausência de paixões de qualquer natureza. </a:t>
            </a:r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estoicismo grego entendeu que o sofrimento fazia parte da “razão” ou “lógica” </a:t>
            </a:r>
            <a:r>
              <a:rPr lang="pt-BR" dirty="0" smtClean="0"/>
              <a:t>do universo</a:t>
            </a:r>
            <a:r>
              <a:rPr lang="pt-BR" dirty="0"/>
              <a:t>. Virtude, para os estoicos, consistiu em descobrir a direção do destino (</a:t>
            </a:r>
            <a:r>
              <a:rPr lang="pt-BR" dirty="0" smtClean="0"/>
              <a:t>ou da </a:t>
            </a:r>
            <a:r>
              <a:rPr lang="pt-BR" dirty="0"/>
              <a:t>natureza) e </a:t>
            </a:r>
            <a:r>
              <a:rPr lang="pt-BR" b="1" dirty="0"/>
              <a:t>ajustar a vida</a:t>
            </a:r>
            <a:r>
              <a:rPr lang="pt-BR" dirty="0"/>
              <a:t> com ela. Era importante não sentir paixões ou não </a:t>
            </a:r>
            <a:r>
              <a:rPr lang="pt-BR" dirty="0" smtClean="0"/>
              <a:t>se submeter </a:t>
            </a:r>
            <a:r>
              <a:rPr lang="pt-BR" dirty="0"/>
              <a:t>às </a:t>
            </a:r>
            <a:r>
              <a:rPr lang="pt-BR" dirty="0" smtClean="0"/>
              <a:t>emoções</a:t>
            </a:r>
            <a:r>
              <a:rPr lang="pt-BR" dirty="0"/>
              <a:t>, mas </a:t>
            </a:r>
            <a:r>
              <a:rPr lang="pt-BR" b="1" dirty="0"/>
              <a:t>harmonizar-se com o fatalismo </a:t>
            </a:r>
            <a:r>
              <a:rPr lang="pt-BR" dirty="0"/>
              <a:t>dos acontecimentos </a:t>
            </a:r>
            <a:r>
              <a:rPr lang="pt-BR" dirty="0" smtClean="0"/>
              <a:t>fora do </a:t>
            </a:r>
            <a:r>
              <a:rPr lang="pt-BR" dirty="0"/>
              <a:t>controle do homem. </a:t>
            </a:r>
          </a:p>
        </p:txBody>
      </p:sp>
    </p:spTree>
    <p:extLst>
      <p:ext uri="{BB962C8B-B14F-4D97-AF65-F5344CB8AC3E}">
        <p14:creationId xmlns:p14="http://schemas.microsoft.com/office/powerpoint/2010/main" xmlns="" val="100673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764704"/>
            <a:ext cx="7416824" cy="5400600"/>
          </a:xfrm>
        </p:spPr>
        <p:txBody>
          <a:bodyPr>
            <a:normAutofit lnSpcReduction="10000"/>
          </a:bodyPr>
          <a:lstStyle/>
          <a:p>
            <a:r>
              <a:rPr lang="pt-BR" sz="3300" b="1" dirty="0"/>
              <a:t>Panteísmo</a:t>
            </a:r>
          </a:p>
          <a:p>
            <a:endParaRPr lang="pt-BR" dirty="0" smtClean="0"/>
          </a:p>
          <a:p>
            <a:r>
              <a:rPr lang="pt-BR" dirty="0" smtClean="0"/>
              <a:t>De </a:t>
            </a:r>
            <a:r>
              <a:rPr lang="pt-BR" dirty="0"/>
              <a:t>acordo com o </a:t>
            </a:r>
            <a:r>
              <a:rPr lang="pt-BR" dirty="0" smtClean="0"/>
              <a:t>Panteísmo</a:t>
            </a:r>
            <a:r>
              <a:rPr lang="pt-BR" dirty="0"/>
              <a:t>, todos os seres e toda a existência de Deus, são concebidos como um todo.</a:t>
            </a:r>
          </a:p>
          <a:p>
            <a:r>
              <a:rPr lang="pt-BR" dirty="0"/>
              <a:t>O panteísta diz “que </a:t>
            </a:r>
            <a:r>
              <a:rPr lang="pt-BR" b="1" dirty="0"/>
              <a:t>tudo é Deus e nada é mau </a:t>
            </a:r>
            <a:r>
              <a:rPr lang="pt-BR" dirty="0"/>
              <a:t>na sua essência; as coisas apenas parecem más ao nosso </a:t>
            </a:r>
            <a:r>
              <a:rPr lang="pt-BR" dirty="0" smtClean="0"/>
              <a:t> entendimento </a:t>
            </a:r>
            <a:r>
              <a:rPr lang="pt-BR" dirty="0"/>
              <a:t>não </a:t>
            </a:r>
            <a:r>
              <a:rPr lang="pt-BR" dirty="0" smtClean="0"/>
              <a:t>iluminado”. </a:t>
            </a:r>
          </a:p>
          <a:p>
            <a:r>
              <a:rPr lang="pt-BR" dirty="0" smtClean="0"/>
              <a:t>Para o panteísmo </a:t>
            </a:r>
            <a:r>
              <a:rPr lang="pt-BR" dirty="0"/>
              <a:t>o </a:t>
            </a:r>
            <a:r>
              <a:rPr lang="pt-BR" b="1" dirty="0"/>
              <a:t>sofrimento </a:t>
            </a:r>
            <a:r>
              <a:rPr lang="pt-BR" b="1" dirty="0" smtClean="0"/>
              <a:t>é </a:t>
            </a:r>
            <a:r>
              <a:rPr lang="pt-BR" b="1" dirty="0"/>
              <a:t>uma </a:t>
            </a:r>
            <a:r>
              <a:rPr lang="pt-BR" b="1" dirty="0" smtClean="0"/>
              <a:t>ilusão </a:t>
            </a:r>
            <a:r>
              <a:rPr lang="pt-BR" dirty="0" smtClean="0"/>
              <a:t>e, por isso, ele não </a:t>
            </a:r>
            <a:r>
              <a:rPr lang="pt-BR" dirty="0"/>
              <a:t>consegue responder ao problema do mal de uma </a:t>
            </a:r>
            <a:r>
              <a:rPr lang="pt-BR" dirty="0" smtClean="0"/>
              <a:t>forma adequada</a:t>
            </a:r>
            <a:r>
              <a:rPr lang="pt-BR" dirty="0"/>
              <a:t>. Dizer que a dor e o sofrimento são uma ilusão pode </a:t>
            </a:r>
            <a:r>
              <a:rPr lang="pt-BR" dirty="0" smtClean="0"/>
              <a:t>até, filosoficamente, ser possível</a:t>
            </a:r>
            <a:r>
              <a:rPr lang="pt-BR" dirty="0"/>
              <a:t>, mas é inaceitável para quem está sendo visitado pela dor. </a:t>
            </a:r>
          </a:p>
        </p:txBody>
      </p:sp>
    </p:spTree>
    <p:extLst>
      <p:ext uri="{BB962C8B-B14F-4D97-AF65-F5344CB8AC3E}">
        <p14:creationId xmlns:p14="http://schemas.microsoft.com/office/powerpoint/2010/main" xmlns="" val="390091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836712"/>
            <a:ext cx="7416824" cy="5328592"/>
          </a:xfrm>
        </p:spPr>
        <p:txBody>
          <a:bodyPr>
            <a:normAutofit fontScale="77500" lnSpcReduction="20000"/>
          </a:bodyPr>
          <a:lstStyle/>
          <a:p>
            <a:r>
              <a:rPr lang="pt-BR" sz="3300" b="1" dirty="0"/>
              <a:t>Budismo</a:t>
            </a:r>
          </a:p>
          <a:p>
            <a:endParaRPr lang="pt-BR" dirty="0" smtClean="0"/>
          </a:p>
          <a:p>
            <a:r>
              <a:rPr lang="pt-BR" dirty="0" smtClean="0"/>
              <a:t>Para o Budismo existem quatro verdades: A </a:t>
            </a:r>
            <a:r>
              <a:rPr lang="pt-BR" dirty="0"/>
              <a:t>vida é </a:t>
            </a:r>
            <a:r>
              <a:rPr lang="pt-BR" dirty="0" smtClean="0"/>
              <a:t>sofrimento; O </a:t>
            </a:r>
            <a:r>
              <a:rPr lang="pt-BR" dirty="0"/>
              <a:t>sofrimento é causado pelo desejo de prazer e </a:t>
            </a:r>
            <a:r>
              <a:rPr lang="pt-BR" dirty="0" smtClean="0"/>
              <a:t>prosperidade; O </a:t>
            </a:r>
            <a:r>
              <a:rPr lang="pt-BR" dirty="0"/>
              <a:t>sofrimento pode ser superado pela eliminação do </a:t>
            </a:r>
            <a:r>
              <a:rPr lang="pt-BR" dirty="0" smtClean="0"/>
              <a:t>desejo; O </a:t>
            </a:r>
            <a:r>
              <a:rPr lang="pt-BR" dirty="0"/>
              <a:t>desejo pode ser eliminado pela Trilha </a:t>
            </a:r>
            <a:r>
              <a:rPr lang="pt-BR" dirty="0" err="1" smtClean="0"/>
              <a:t>Óctupla</a:t>
            </a:r>
            <a:r>
              <a:rPr lang="pt-BR" dirty="0" smtClean="0"/>
              <a:t> (</a:t>
            </a:r>
            <a:r>
              <a:rPr lang="pt-BR" dirty="0"/>
              <a:t>ponto de vista correto; intuição correta; fala correta; meios de vida corretos; esforço correto; pensamento correto; meditação correta)</a:t>
            </a:r>
          </a:p>
          <a:p>
            <a:r>
              <a:rPr lang="pt-BR" dirty="0"/>
              <a:t>Não há no budismo esperança em Deus ou no céu, pois não há Deus </a:t>
            </a:r>
            <a:r>
              <a:rPr lang="pt-BR" dirty="0" smtClean="0"/>
              <a:t>no ensinamento </a:t>
            </a:r>
            <a:r>
              <a:rPr lang="pt-BR" dirty="0"/>
              <a:t>Gautama. O que buscam é o nirvana, a eliminação de todo sofrimento, desejo </a:t>
            </a:r>
            <a:r>
              <a:rPr lang="pt-BR" dirty="0" smtClean="0"/>
              <a:t>e ilusão </a:t>
            </a:r>
            <a:r>
              <a:rPr lang="pt-BR" dirty="0"/>
              <a:t>de </a:t>
            </a:r>
            <a:r>
              <a:rPr lang="pt-BR" dirty="0" smtClean="0"/>
              <a:t>auto existência. </a:t>
            </a:r>
            <a:r>
              <a:rPr lang="pt-BR" dirty="0"/>
              <a:t>Diz-se que, fundamental e inexoravelmente, </a:t>
            </a:r>
            <a:r>
              <a:rPr lang="pt-BR" b="1" dirty="0"/>
              <a:t>viver é sofrer</a:t>
            </a:r>
            <a:r>
              <a:rPr lang="pt-BR" b="1" dirty="0" smtClean="0"/>
              <a:t>“.</a:t>
            </a:r>
            <a:endParaRPr lang="pt-BR" b="1" dirty="0"/>
          </a:p>
          <a:p>
            <a:r>
              <a:rPr lang="pt-BR" dirty="0"/>
              <a:t>O budismo vê a vida apenas </a:t>
            </a:r>
            <a:r>
              <a:rPr lang="pt-BR" dirty="0" smtClean="0"/>
              <a:t>como sofrimento”, não </a:t>
            </a:r>
            <a:r>
              <a:rPr lang="pt-BR" dirty="0"/>
              <a:t>há na filosofia budista espaço para uma vida ser vivida em abundância de dias felizes, pois “viver é </a:t>
            </a:r>
            <a:r>
              <a:rPr lang="pt-BR" dirty="0" smtClean="0"/>
              <a:t>sofrer.</a:t>
            </a:r>
            <a:endParaRPr lang="pt-BR" dirty="0"/>
          </a:p>
          <a:p>
            <a:r>
              <a:rPr lang="pt-BR" dirty="0"/>
              <a:t>O principal objetivo do budismo é levar o homem a libertar-se desta vida, </a:t>
            </a:r>
            <a:r>
              <a:rPr lang="pt-BR" dirty="0" smtClean="0"/>
              <a:t>tornar-se um </a:t>
            </a:r>
            <a:r>
              <a:rPr lang="pt-BR" dirty="0"/>
              <a:t>com o universo, e assim atingir o nirvana, o nada. Somente assim, disse Gautama, é </a:t>
            </a:r>
            <a:r>
              <a:rPr lang="pt-BR" dirty="0" smtClean="0"/>
              <a:t>que seremos </a:t>
            </a:r>
            <a:r>
              <a:rPr lang="pt-BR" dirty="0"/>
              <a:t>livres das aflições desta vida.</a:t>
            </a:r>
          </a:p>
        </p:txBody>
      </p:sp>
    </p:spTree>
    <p:extLst>
      <p:ext uri="{BB962C8B-B14F-4D97-AF65-F5344CB8AC3E}">
        <p14:creationId xmlns:p14="http://schemas.microsoft.com/office/powerpoint/2010/main" xmlns="" val="299538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764704"/>
            <a:ext cx="7344816" cy="5400600"/>
          </a:xfrm>
        </p:spPr>
        <p:txBody>
          <a:bodyPr>
            <a:normAutofit fontScale="77500" lnSpcReduction="20000"/>
          </a:bodyPr>
          <a:lstStyle/>
          <a:p>
            <a:r>
              <a:rPr lang="pt-BR" sz="4000" b="1" dirty="0" err="1"/>
              <a:t>Hinduismo</a:t>
            </a:r>
            <a:endParaRPr lang="pt-BR" sz="4000" b="1" dirty="0"/>
          </a:p>
          <a:p>
            <a:endParaRPr lang="pt-BR" sz="1400" dirty="0" smtClean="0"/>
          </a:p>
          <a:p>
            <a:r>
              <a:rPr lang="pt-BR" sz="2600" dirty="0" smtClean="0"/>
              <a:t>o </a:t>
            </a:r>
            <a:r>
              <a:rPr lang="pt-BR" sz="2600" dirty="0"/>
              <a:t>ser supremo do hinduísmo é indefinível, indiferente e impessoal. No hinduísmo não há nenhum pecado contra um Deus santo. O </a:t>
            </a:r>
            <a:r>
              <a:rPr lang="pt-BR" sz="2600" b="1" dirty="0"/>
              <a:t>mal pode ser superado pelo esforço humano</a:t>
            </a:r>
            <a:r>
              <a:rPr lang="pt-BR" sz="2600" dirty="0"/>
              <a:t>. </a:t>
            </a:r>
            <a:endParaRPr lang="pt-BR" sz="2600" dirty="0" smtClean="0"/>
          </a:p>
          <a:p>
            <a:r>
              <a:rPr lang="pt-BR" sz="2600" dirty="0" smtClean="0"/>
              <a:t>Só </a:t>
            </a:r>
            <a:r>
              <a:rPr lang="pt-BR" sz="2600" dirty="0"/>
              <a:t>há uma forma do hindu encontrar alívio para o </a:t>
            </a:r>
            <a:r>
              <a:rPr lang="pt-BR" sz="2600" dirty="0" smtClean="0"/>
              <a:t>sofrimento: a </a:t>
            </a:r>
            <a:r>
              <a:rPr lang="pt-BR" sz="2600" dirty="0"/>
              <a:t>“libertação é obtida quando o indivíduo expande seu ser e consciência a um nível infinito e percebe que o eu é o mesmo que </a:t>
            </a:r>
            <a:r>
              <a:rPr lang="pt-BR" sz="2600" dirty="0" err="1"/>
              <a:t>Brahman</a:t>
            </a:r>
            <a:r>
              <a:rPr lang="pt-BR" sz="2600" dirty="0"/>
              <a:t> (o ser absoluto do qual toda multiplicidade se origina)”</a:t>
            </a:r>
          </a:p>
          <a:p>
            <a:r>
              <a:rPr lang="pt-BR" sz="2600" dirty="0"/>
              <a:t>O hindu mantém uma atitude semelhante à do budista, pois ele também, ao analisar </a:t>
            </a:r>
            <a:r>
              <a:rPr lang="pt-BR" sz="2600" dirty="0" smtClean="0"/>
              <a:t>o problema </a:t>
            </a:r>
            <a:r>
              <a:rPr lang="pt-BR" sz="2600" dirty="0"/>
              <a:t>do sofrimento, estabelece uma prévia concepção de que seu nascimento originou todos os sofrimentos e desigualdades. </a:t>
            </a:r>
            <a:endParaRPr lang="pt-BR" sz="2600" dirty="0" smtClean="0"/>
          </a:p>
          <a:p>
            <a:r>
              <a:rPr lang="pt-BR" sz="2600" dirty="0" smtClean="0"/>
              <a:t>De </a:t>
            </a:r>
            <a:r>
              <a:rPr lang="pt-BR" sz="2600" dirty="0"/>
              <a:t>acordo com o hinduísmo, o sofrimento que qualquer um experimenta, seja enfermidade, fome ou um desastre, é devido às </a:t>
            </a:r>
            <a:r>
              <a:rPr lang="pt-BR" sz="2600" b="1" dirty="0"/>
              <a:t>próprias ações maléficas </a:t>
            </a:r>
            <a:r>
              <a:rPr lang="pt-BR" sz="2600" dirty="0"/>
              <a:t>que a pessoa tenha realizado, normalmente em vidas passadas.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7161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71600" y="980728"/>
            <a:ext cx="7128792" cy="4742341"/>
          </a:xfrm>
        </p:spPr>
        <p:txBody>
          <a:bodyPr>
            <a:normAutofit lnSpcReduction="10000"/>
          </a:bodyPr>
          <a:lstStyle/>
          <a:p>
            <a:r>
              <a:rPr lang="pt-BR" sz="2800" b="1" dirty="0"/>
              <a:t>Islamismo</a:t>
            </a:r>
          </a:p>
          <a:p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Islamismo talvez seja a concepção religiosa mais simplória de enxergar o sofrimento. O muçulmano se impressiona com a soberania de Deus. </a:t>
            </a:r>
            <a:r>
              <a:rPr lang="pt-BR" b="1" dirty="0"/>
              <a:t>Tudo o que acontece é sua vontade</a:t>
            </a:r>
            <a:r>
              <a:rPr lang="pt-BR" dirty="0"/>
              <a:t>. Ele predeterminou e predestinou tudo o que acontece. Tanto o bem como o mal que nos advêm são a sua vontade. A atitude do fiel é submeter-se a ela.</a:t>
            </a:r>
          </a:p>
          <a:p>
            <a:r>
              <a:rPr lang="pt-BR" dirty="0"/>
              <a:t>“No islamismo o </a:t>
            </a:r>
            <a:r>
              <a:rPr lang="pt-BR" b="1" dirty="0"/>
              <a:t>sofrimento não possui nenhum valor religioso</a:t>
            </a:r>
            <a:r>
              <a:rPr lang="pt-BR" dirty="0"/>
              <a:t>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34996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71600" y="908720"/>
            <a:ext cx="7200800" cy="5184576"/>
          </a:xfrm>
        </p:spPr>
        <p:txBody>
          <a:bodyPr/>
          <a:lstStyle/>
          <a:p>
            <a:r>
              <a:rPr lang="pt-BR" sz="2800" b="1" dirty="0" err="1"/>
              <a:t>Judaismo</a:t>
            </a:r>
            <a:endParaRPr lang="pt-BR" sz="2800" b="1" dirty="0"/>
          </a:p>
          <a:p>
            <a:endParaRPr lang="pt-BR" dirty="0" smtClean="0"/>
          </a:p>
          <a:p>
            <a:r>
              <a:rPr lang="pt-BR" dirty="0" smtClean="0"/>
              <a:t>A </a:t>
            </a:r>
            <a:r>
              <a:rPr lang="pt-BR" dirty="0"/>
              <a:t>concepção judaica era a de que Deus consideraria com </a:t>
            </a:r>
            <a:r>
              <a:rPr lang="pt-BR" b="1" dirty="0"/>
              <a:t>graça</a:t>
            </a:r>
            <a:r>
              <a:rPr lang="pt-BR" dirty="0"/>
              <a:t> o seu povo, livrá-lo-ia de todas as suas tribulações, não permitiria chegar à </a:t>
            </a:r>
            <a:r>
              <a:rPr lang="pt-BR" dirty="0" smtClean="0"/>
              <a:t>tenda do </a:t>
            </a:r>
            <a:r>
              <a:rPr lang="pt-BR" dirty="0"/>
              <a:t>justo nenhuma “enfermidade”, compensaria em dobro todas as suas perdas, e dar-lhe-ia abundância de dias e prosperidade. No entanto, com as constantes derrotas que culminaram com o cativeiro essa concepção teve que ser remetida para uma </a:t>
            </a:r>
            <a:r>
              <a:rPr lang="pt-BR" b="1" dirty="0"/>
              <a:t>visão escatológica </a:t>
            </a:r>
            <a:r>
              <a:rPr lang="pt-BR" dirty="0"/>
              <a:t>que se desenvolveu no judaísmo </a:t>
            </a:r>
            <a:r>
              <a:rPr lang="pt-BR" dirty="0" err="1"/>
              <a:t>pós-exílico</a:t>
            </a:r>
            <a:r>
              <a:rPr lang="pt-BR" dirty="0"/>
              <a:t>. (</a:t>
            </a:r>
            <a:r>
              <a:rPr lang="pt-BR" dirty="0" err="1" smtClean="0"/>
              <a:t>Pannenberg</a:t>
            </a:r>
            <a:r>
              <a:rPr lang="pt-BR" dirty="0"/>
              <a:t>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97590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817582"/>
            <a:ext cx="7488831" cy="5131698"/>
          </a:xfrm>
        </p:spPr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sz="2800" b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Sofrimento na primeira carta de Pedro</a:t>
            </a:r>
            <a:endParaRPr lang="pt-BR" sz="2800" b="1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6663" y="1700808"/>
            <a:ext cx="6669087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555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7272808" cy="5328592"/>
          </a:xfrm>
        </p:spPr>
        <p:txBody>
          <a:bodyPr>
            <a:normAutofit fontScale="90000"/>
          </a:bodyPr>
          <a:lstStyle/>
          <a:p>
            <a:pPr algn="l"/>
            <a:r>
              <a:rPr lang="pt-BR" sz="2200" b="1" dirty="0" smtClean="0">
                <a:latin typeface="+mn-lt"/>
              </a:rPr>
              <a:t/>
            </a:r>
            <a:br>
              <a:rPr lang="pt-BR" sz="2200" b="1" dirty="0" smtClean="0">
                <a:latin typeface="+mn-lt"/>
              </a:rPr>
            </a:br>
            <a:r>
              <a:rPr lang="pt-BR" sz="2200" b="1" dirty="0" smtClean="0">
                <a:latin typeface="+mn-lt"/>
              </a:rPr>
              <a:t>Pedro</a:t>
            </a:r>
            <a:r>
              <a:rPr lang="pt-BR" sz="2200" b="1" dirty="0">
                <a:latin typeface="+mn-lt"/>
              </a:rPr>
              <a:t>, testemunha de Cristo, modelo para os que sofrem</a:t>
            </a:r>
            <a:r>
              <a:rPr lang="pt-BR" sz="1800" dirty="0">
                <a:latin typeface="+mn-lt"/>
              </a:rPr>
              <a:t/>
            </a:r>
            <a:br>
              <a:rPr lang="pt-BR" sz="1800" dirty="0">
                <a:latin typeface="+mn-lt"/>
              </a:rPr>
            </a:br>
            <a:r>
              <a:rPr lang="pt-BR" sz="1800" dirty="0" smtClean="0">
                <a:latin typeface="+mn-lt"/>
              </a:rPr>
              <a:t/>
            </a:r>
            <a:br>
              <a:rPr lang="pt-BR" sz="1800" dirty="0" smtClean="0">
                <a:latin typeface="+mn-lt"/>
              </a:rPr>
            </a:br>
            <a:r>
              <a:rPr lang="pt-BR" sz="2200" dirty="0" smtClean="0">
                <a:latin typeface="+mn-lt"/>
                <a:sym typeface="Wingdings"/>
              </a:rPr>
              <a:t> </a:t>
            </a:r>
            <a:r>
              <a:rPr lang="pt-BR" sz="2200" dirty="0" smtClean="0">
                <a:latin typeface="+mn-lt"/>
              </a:rPr>
              <a:t>Por </a:t>
            </a:r>
            <a:r>
              <a:rPr lang="pt-BR" sz="2200" dirty="0">
                <a:latin typeface="+mn-lt"/>
              </a:rPr>
              <a:t>que a carta leva o nome de Pedro?</a:t>
            </a:r>
            <a:br>
              <a:rPr lang="pt-BR" sz="2200" dirty="0">
                <a:latin typeface="+mn-lt"/>
              </a:rPr>
            </a:br>
            <a:r>
              <a:rPr lang="pt-BR" sz="2200" dirty="0">
                <a:latin typeface="+mn-lt"/>
              </a:rPr>
              <a:t>As cartas de Pedro não foram escritas pelo apóstolo. </a:t>
            </a:r>
            <a:r>
              <a:rPr lang="pt-BR" sz="2200" dirty="0" smtClean="0">
                <a:latin typeface="+mn-lt"/>
              </a:rPr>
              <a:t>Sua </a:t>
            </a:r>
            <a:r>
              <a:rPr lang="pt-BR" sz="2200" dirty="0">
                <a:latin typeface="+mn-lt"/>
              </a:rPr>
              <a:t>autoria foi atribuída a </a:t>
            </a:r>
            <a:r>
              <a:rPr lang="pt-BR" sz="2200" dirty="0" smtClean="0">
                <a:latin typeface="+mn-lt"/>
              </a:rPr>
              <a:t>ele porque aborda </a:t>
            </a:r>
            <a:r>
              <a:rPr lang="pt-BR" sz="2200" dirty="0">
                <a:latin typeface="+mn-lt"/>
              </a:rPr>
              <a:t>o tema do </a:t>
            </a:r>
            <a:r>
              <a:rPr lang="pt-BR" sz="2200" dirty="0" smtClean="0">
                <a:latin typeface="+mn-lt"/>
              </a:rPr>
              <a:t>sofrimento. </a:t>
            </a:r>
            <a:r>
              <a:rPr lang="pt-BR" sz="2200" dirty="0">
                <a:latin typeface="+mn-lt"/>
              </a:rPr>
              <a:t/>
            </a:r>
            <a:br>
              <a:rPr lang="pt-BR" sz="2200" dirty="0">
                <a:latin typeface="+mn-lt"/>
              </a:rPr>
            </a:br>
            <a:r>
              <a:rPr lang="pt-BR" sz="2200" dirty="0" smtClean="0">
                <a:latin typeface="+mn-lt"/>
                <a:sym typeface="Wingdings"/>
              </a:rPr>
              <a:t> </a:t>
            </a:r>
            <a:r>
              <a:rPr lang="pt-BR" sz="2200" dirty="0" smtClean="0">
                <a:latin typeface="+mn-lt"/>
              </a:rPr>
              <a:t>Pedro</a:t>
            </a:r>
            <a:r>
              <a:rPr lang="pt-BR" sz="2200" dirty="0">
                <a:latin typeface="+mn-lt"/>
              </a:rPr>
              <a:t>, segundo a tradição, foi um mártir da fé.</a:t>
            </a:r>
            <a:br>
              <a:rPr lang="pt-BR" sz="2200" dirty="0">
                <a:latin typeface="+mn-lt"/>
              </a:rPr>
            </a:br>
            <a:r>
              <a:rPr lang="pt-BR" sz="2200" dirty="0">
                <a:latin typeface="+mn-lt"/>
              </a:rPr>
              <a:t>Segundo Clemente de Roma, o sofrimento de Pedro se originou na iníqua inveja e esta gera a calúnia, que por sua vez desencadeia em denúncia e perseguição.</a:t>
            </a:r>
            <a:br>
              <a:rPr lang="pt-BR" sz="2200" dirty="0">
                <a:latin typeface="+mn-lt"/>
              </a:rPr>
            </a:br>
            <a:r>
              <a:rPr lang="pt-BR" sz="2200" dirty="0" smtClean="0">
                <a:latin typeface="+mn-lt"/>
                <a:sym typeface="Wingdings"/>
              </a:rPr>
              <a:t> </a:t>
            </a:r>
            <a:r>
              <a:rPr lang="pt-BR" sz="2200" dirty="0" smtClean="0">
                <a:latin typeface="+mn-lt"/>
              </a:rPr>
              <a:t>Por </a:t>
            </a:r>
            <a:r>
              <a:rPr lang="pt-BR" sz="2200" dirty="0">
                <a:latin typeface="+mn-lt"/>
              </a:rPr>
              <a:t>ter sofrido e ter sido assassinado injustamente, Pedro se tronou testemunha dos sofrimentos de Cristo e “participante da glória que vai ser revelada”.</a:t>
            </a:r>
            <a:br>
              <a:rPr lang="pt-BR" sz="2200" dirty="0">
                <a:latin typeface="+mn-lt"/>
              </a:rPr>
            </a:br>
            <a:r>
              <a:rPr lang="pt-BR" sz="2200" dirty="0">
                <a:latin typeface="+mn-lt"/>
              </a:rPr>
              <a:t> </a:t>
            </a:r>
            <a:br>
              <a:rPr lang="pt-BR" sz="2200" dirty="0">
                <a:latin typeface="+mn-lt"/>
              </a:rPr>
            </a:br>
            <a:r>
              <a:rPr lang="pt-BR" sz="2200" dirty="0" smtClean="0">
                <a:latin typeface="+mn-lt"/>
                <a:sym typeface="Wingdings"/>
              </a:rPr>
              <a:t> Na carta</a:t>
            </a:r>
            <a:r>
              <a:rPr lang="pt-BR" sz="2200" dirty="0" smtClean="0">
                <a:latin typeface="+mn-lt"/>
              </a:rPr>
              <a:t>, no entanto, Cristo é </a:t>
            </a:r>
            <a:r>
              <a:rPr lang="pt-BR" sz="2200" dirty="0">
                <a:latin typeface="+mn-lt"/>
              </a:rPr>
              <a:t>o grande modelo para a comunidade. Por amor a Deus e sendo fiel a sua missão, sofreu injustamente. Pedro é apenas um exemplo menor.</a:t>
            </a:r>
            <a:r>
              <a:rPr lang="pt-BR" dirty="0">
                <a:latin typeface="+mn-lt"/>
              </a:rPr>
              <a:t/>
            </a:r>
            <a:br>
              <a:rPr lang="pt-BR" dirty="0">
                <a:latin typeface="+mn-lt"/>
              </a:rPr>
            </a:b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212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817582"/>
            <a:ext cx="7488831" cy="5203706"/>
          </a:xfrm>
        </p:spPr>
        <p:txBody>
          <a:bodyPr>
            <a:noAutofit/>
          </a:bodyPr>
          <a:lstStyle/>
          <a:p>
            <a:pPr algn="l"/>
            <a:r>
              <a:rPr lang="pt-BR" sz="2000" b="1" dirty="0">
                <a:latin typeface="+mn-lt"/>
              </a:rPr>
              <a:t>Ter paciência em meio aos </a:t>
            </a:r>
            <a:r>
              <a:rPr lang="pt-BR" sz="2000" b="1" dirty="0" smtClean="0">
                <a:latin typeface="+mn-lt"/>
              </a:rPr>
              <a:t>sofrimentos</a:t>
            </a:r>
            <a:br>
              <a:rPr lang="pt-BR" sz="2000" b="1" dirty="0" smtClean="0">
                <a:latin typeface="+mn-lt"/>
              </a:rPr>
            </a:br>
            <a:r>
              <a:rPr lang="pt-BR" sz="2000" dirty="0">
                <a:latin typeface="+mn-lt"/>
              </a:rPr>
              <a:t/>
            </a:r>
            <a:br>
              <a:rPr lang="pt-BR" sz="2000" dirty="0">
                <a:latin typeface="+mn-lt"/>
              </a:rPr>
            </a:br>
            <a:r>
              <a:rPr lang="pt-BR" sz="2000" i="1" dirty="0" smtClean="0">
                <a:latin typeface="+mn-lt"/>
              </a:rPr>
              <a:t>“porque </a:t>
            </a:r>
            <a:r>
              <a:rPr lang="pt-BR" sz="2000" i="1" dirty="0">
                <a:latin typeface="+mn-lt"/>
              </a:rPr>
              <a:t>isto é grato, que alguém suporte tristeza, sofrendo injustamente, por motivo de sua consciência para com Deus. Pois que glória há, se, pecando, e sendo esbofeteado por isso, o suportais com paciência? Se, entretanto, quando praticais o bem, sois igualmente afligidos e o suportais com paciência, isto é grato a Deus”. (2.19-20</a:t>
            </a:r>
            <a:r>
              <a:rPr lang="pt-BR" sz="2000" i="1" dirty="0" smtClean="0">
                <a:latin typeface="+mn-lt"/>
              </a:rPr>
              <a:t>)</a:t>
            </a:r>
            <a:br>
              <a:rPr lang="pt-BR" sz="2000" i="1" dirty="0" smtClean="0">
                <a:latin typeface="+mn-lt"/>
              </a:rPr>
            </a:br>
            <a:r>
              <a:rPr lang="pt-BR" sz="2000" i="1" dirty="0">
                <a:latin typeface="+mn-lt"/>
              </a:rPr>
              <a:t/>
            </a:r>
            <a:br>
              <a:rPr lang="pt-BR" sz="2000" i="1" dirty="0">
                <a:latin typeface="+mn-lt"/>
              </a:rPr>
            </a:br>
            <a:r>
              <a:rPr lang="pt-BR" sz="2000" i="1" dirty="0">
                <a:latin typeface="+mn-lt"/>
              </a:rPr>
              <a:t>“porque, se for da vontade de Deus, é melhor que sofrais por praticardes o que é bom do que praticando o mal” (3.17</a:t>
            </a:r>
            <a:r>
              <a:rPr lang="pt-BR" sz="2000" i="1" dirty="0" smtClean="0">
                <a:latin typeface="+mn-lt"/>
              </a:rPr>
              <a:t>)</a:t>
            </a:r>
            <a:br>
              <a:rPr lang="pt-BR" sz="2000" i="1" dirty="0" smtClean="0">
                <a:latin typeface="+mn-lt"/>
              </a:rPr>
            </a:br>
            <a:r>
              <a:rPr lang="pt-BR" sz="2000" i="1" dirty="0">
                <a:latin typeface="+mn-lt"/>
              </a:rPr>
              <a:t/>
            </a:r>
            <a:br>
              <a:rPr lang="pt-BR" sz="2000" i="1" dirty="0">
                <a:latin typeface="+mn-lt"/>
              </a:rPr>
            </a:br>
            <a:r>
              <a:rPr lang="pt-BR" sz="2000" dirty="0" smtClean="0">
                <a:latin typeface="+mn-lt"/>
                <a:sym typeface="Wingdings"/>
              </a:rPr>
              <a:t></a:t>
            </a:r>
            <a:r>
              <a:rPr lang="pt-BR" sz="2000" i="1" dirty="0" smtClean="0">
                <a:latin typeface="+mn-lt"/>
                <a:sym typeface="Wingdings"/>
              </a:rPr>
              <a:t> </a:t>
            </a:r>
            <a:r>
              <a:rPr lang="pt-BR" sz="2000" dirty="0" smtClean="0">
                <a:latin typeface="+mn-lt"/>
              </a:rPr>
              <a:t>A </a:t>
            </a:r>
            <a:r>
              <a:rPr lang="pt-BR" sz="2000" dirty="0">
                <a:latin typeface="+mn-lt"/>
              </a:rPr>
              <a:t>carta recomenda suportar pacientemente o sofrimento, inclusive submeter-se aos seus senhores e aos maus. Tal recomendação é </a:t>
            </a:r>
            <a:r>
              <a:rPr lang="pt-BR" sz="2000" dirty="0" smtClean="0">
                <a:latin typeface="+mn-lt"/>
              </a:rPr>
              <a:t>dirigida, especialmente, </a:t>
            </a:r>
            <a:r>
              <a:rPr lang="pt-BR" sz="2000" dirty="0">
                <a:latin typeface="+mn-lt"/>
              </a:rPr>
              <a:t>aos escravos num período em que a escravidão era vista como algo “normal”</a:t>
            </a:r>
            <a:br>
              <a:rPr lang="pt-BR" sz="2000" dirty="0">
                <a:latin typeface="+mn-lt"/>
              </a:rPr>
            </a:br>
            <a:endParaRPr lang="pt-BR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99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488831" cy="5760640"/>
          </a:xfrm>
        </p:spPr>
        <p:txBody>
          <a:bodyPr>
            <a:normAutofit/>
          </a:bodyPr>
          <a:lstStyle/>
          <a:p>
            <a:pPr algn="l"/>
            <a:r>
              <a:rPr lang="pt-BR" sz="2000" b="1" dirty="0">
                <a:latin typeface="+mn-lt"/>
              </a:rPr>
              <a:t>Sofrimento como caminho para a </a:t>
            </a:r>
            <a:r>
              <a:rPr lang="pt-BR" sz="2000" b="1" dirty="0" smtClean="0">
                <a:latin typeface="+mn-lt"/>
              </a:rPr>
              <a:t>libertação</a:t>
            </a:r>
            <a:br>
              <a:rPr lang="pt-BR" sz="2000" b="1" dirty="0" smtClean="0">
                <a:latin typeface="+mn-lt"/>
              </a:rPr>
            </a:br>
            <a:r>
              <a:rPr lang="pt-BR" sz="2000" dirty="0">
                <a:latin typeface="+mn-lt"/>
              </a:rPr>
              <a:t/>
            </a:r>
            <a:br>
              <a:rPr lang="pt-BR" sz="2000" dirty="0">
                <a:latin typeface="+mn-lt"/>
              </a:rPr>
            </a:br>
            <a:r>
              <a:rPr lang="pt-BR" sz="2000" i="1" dirty="0">
                <a:latin typeface="+mn-lt"/>
              </a:rPr>
              <a:t>“... alegrai-vos na medida em que sois </a:t>
            </a:r>
            <a:r>
              <a:rPr lang="pt-BR" sz="2000" i="1" dirty="0" smtClean="0">
                <a:latin typeface="+mn-lt"/>
              </a:rPr>
              <a:t>co-participantes </a:t>
            </a:r>
            <a:r>
              <a:rPr lang="pt-BR" sz="2000" i="1" dirty="0">
                <a:latin typeface="+mn-lt"/>
              </a:rPr>
              <a:t>dos sofrimentos de Cristo, para que também, na revelação de sua glória, vos alegreis exultantes.” (4.13</a:t>
            </a:r>
            <a:r>
              <a:rPr lang="pt-BR" sz="2000" i="1" dirty="0" smtClean="0">
                <a:latin typeface="+mn-lt"/>
              </a:rPr>
              <a:t>)</a:t>
            </a:r>
            <a:br>
              <a:rPr lang="pt-BR" sz="2000" i="1" dirty="0" smtClean="0">
                <a:latin typeface="+mn-lt"/>
              </a:rPr>
            </a:br>
            <a:r>
              <a:rPr lang="pt-BR" sz="2000" i="1" dirty="0">
                <a:latin typeface="+mn-lt"/>
              </a:rPr>
              <a:t/>
            </a:r>
            <a:br>
              <a:rPr lang="pt-BR" sz="2000" i="1" dirty="0">
                <a:latin typeface="+mn-lt"/>
              </a:rPr>
            </a:br>
            <a:r>
              <a:rPr lang="pt-BR" sz="2000" i="1" dirty="0">
                <a:latin typeface="+mn-lt"/>
              </a:rPr>
              <a:t>“Ora, O Deus de toda a graça, que em Cristo vos chamou à sua eterna glória, depois de terdes sofrido por um pouco, ele mesmo vos há de aperfeiçoar, firmar, fortificar e fundamentar.” (5.10</a:t>
            </a:r>
            <a:r>
              <a:rPr lang="pt-BR" sz="2000" i="1" dirty="0" smtClean="0">
                <a:latin typeface="+mn-lt"/>
              </a:rPr>
              <a:t>)</a:t>
            </a:r>
            <a:br>
              <a:rPr lang="pt-BR" sz="2000" i="1" dirty="0" smtClean="0">
                <a:latin typeface="+mn-lt"/>
              </a:rPr>
            </a:br>
            <a:r>
              <a:rPr lang="pt-BR" sz="2000" dirty="0" smtClean="0">
                <a:latin typeface="+mn-lt"/>
              </a:rPr>
              <a:t> </a:t>
            </a:r>
            <a:r>
              <a:rPr lang="pt-BR" sz="2000" dirty="0">
                <a:latin typeface="+mn-lt"/>
              </a:rPr>
              <a:t/>
            </a:r>
            <a:br>
              <a:rPr lang="pt-BR" sz="2000" dirty="0">
                <a:latin typeface="+mn-lt"/>
              </a:rPr>
            </a:br>
            <a:r>
              <a:rPr lang="pt-BR" sz="2000" dirty="0" smtClean="0">
                <a:latin typeface="+mn-lt"/>
                <a:sym typeface="Wingdings"/>
              </a:rPr>
              <a:t></a:t>
            </a:r>
            <a:r>
              <a:rPr lang="pt-BR" sz="2000" dirty="0" smtClean="0">
                <a:latin typeface="+mn-lt"/>
              </a:rPr>
              <a:t>O </a:t>
            </a:r>
            <a:r>
              <a:rPr lang="pt-BR" sz="2000" dirty="0">
                <a:latin typeface="+mn-lt"/>
              </a:rPr>
              <a:t>texto olha para o sofrimento na perspectiva da libertação. Por isso, o exemplo de Cristo é usado frequentemente na carta. Ele sofreu injustamente e morreu na cruz para que as pessoas tivessem seus pecados perdoados e tenham acesso a salvação. Seu sofrimento não foi algo sem sentido ou significado. Seu sofrimento está inserido dentro de um projeto maior que inclui a salvação e o acesso à vida eterna</a:t>
            </a:r>
          </a:p>
        </p:txBody>
      </p:sp>
    </p:spTree>
    <p:extLst>
      <p:ext uri="{BB962C8B-B14F-4D97-AF65-F5344CB8AC3E}">
        <p14:creationId xmlns:p14="http://schemas.microsoft.com/office/powerpoint/2010/main" xmlns="" val="285627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476672"/>
            <a:ext cx="6965245" cy="5688632"/>
          </a:xfrm>
        </p:spPr>
        <p:txBody>
          <a:bodyPr>
            <a:normAutofit/>
          </a:bodyPr>
          <a:lstStyle/>
          <a:p>
            <a:pPr algn="l"/>
            <a:r>
              <a:rPr lang="pt-BR" sz="2200" b="1" dirty="0">
                <a:latin typeface="+mn-lt"/>
              </a:rPr>
              <a:t>Sofrimento como consequência de uma opção</a:t>
            </a:r>
            <a:r>
              <a:rPr lang="pt-BR" sz="2200" dirty="0">
                <a:latin typeface="+mn-lt"/>
              </a:rPr>
              <a:t/>
            </a:r>
            <a:br>
              <a:rPr lang="pt-BR" sz="2200" dirty="0">
                <a:latin typeface="+mn-lt"/>
              </a:rPr>
            </a:br>
            <a:r>
              <a:rPr lang="pt-BR" sz="2200" dirty="0" smtClean="0">
                <a:latin typeface="+mn-lt"/>
              </a:rPr>
              <a:t/>
            </a:r>
            <a:br>
              <a:rPr lang="pt-BR" sz="2200" dirty="0" smtClean="0">
                <a:latin typeface="+mn-lt"/>
              </a:rPr>
            </a:br>
            <a:r>
              <a:rPr lang="pt-BR" sz="2200" i="1" dirty="0" smtClean="0">
                <a:latin typeface="+mn-lt"/>
              </a:rPr>
              <a:t> </a:t>
            </a:r>
            <a:r>
              <a:rPr lang="pt-BR" sz="2200" i="1" dirty="0">
                <a:latin typeface="+mn-lt"/>
              </a:rPr>
              <a:t>“Mas, ainda que venhais a sofrer por causa da justiça, bem-aventurados sois. Não vos amedronteis, portanto, com as suas ameaças, nem fiqueis alarmados.” (3.14</a:t>
            </a:r>
            <a:r>
              <a:rPr lang="pt-BR" sz="2200" i="1" dirty="0" smtClean="0">
                <a:latin typeface="+mn-lt"/>
              </a:rPr>
              <a:t>)</a:t>
            </a:r>
            <a:br>
              <a:rPr lang="pt-BR" sz="2200" i="1" dirty="0" smtClean="0">
                <a:latin typeface="+mn-lt"/>
              </a:rPr>
            </a:br>
            <a:r>
              <a:rPr lang="pt-BR" sz="2200" dirty="0">
                <a:latin typeface="+mn-lt"/>
              </a:rPr>
              <a:t/>
            </a:r>
            <a:br>
              <a:rPr lang="pt-BR" sz="2200" dirty="0">
                <a:latin typeface="+mn-lt"/>
              </a:rPr>
            </a:br>
            <a:r>
              <a:rPr lang="pt-BR" sz="2200" dirty="0" smtClean="0">
                <a:latin typeface="+mn-lt"/>
                <a:sym typeface="Wingdings"/>
              </a:rPr>
              <a:t> </a:t>
            </a:r>
            <a:r>
              <a:rPr lang="pt-BR" sz="2200" dirty="0" smtClean="0">
                <a:latin typeface="+mn-lt"/>
              </a:rPr>
              <a:t>Na </a:t>
            </a:r>
            <a:r>
              <a:rPr lang="pt-BR" sz="2200" dirty="0">
                <a:latin typeface="+mn-lt"/>
              </a:rPr>
              <a:t>carta de Pedro se incentiva a prática do bem e da justiça. Esta é a missão das pessoas que seguem a Jesus e buscam executar o projeto de Deus no mundo. Ao fazer isso, não estamos isentos do sofrimento. Este sofrimento em favor do Reino de Deus pode ser comparado às dores de parto – uma dor que traz consigo a vida.</a:t>
            </a:r>
            <a:r>
              <a:rPr lang="pt-BR" dirty="0">
                <a:latin typeface="+mn-lt"/>
              </a:rPr>
              <a:t/>
            </a:r>
            <a:br>
              <a:rPr lang="pt-BR" dirty="0">
                <a:latin typeface="+mn-lt"/>
              </a:rPr>
            </a:b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198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>
                <a:latin typeface="+mn-lt"/>
              </a:rPr>
              <a:t>Sofrimento</a:t>
            </a:r>
            <a:endParaRPr lang="pt-BR" b="1" dirty="0">
              <a:latin typeface="+mn-lt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63040" y="2348881"/>
            <a:ext cx="6196405" cy="3374188"/>
          </a:xfrm>
        </p:spPr>
        <p:txBody>
          <a:bodyPr/>
          <a:lstStyle/>
          <a:p>
            <a:r>
              <a:rPr lang="pt-BR" dirty="0" smtClean="0"/>
              <a:t>Temos, em nossos dias, situações de sofrimentos semelhantes as que são apontados na carta de Pedro?</a:t>
            </a:r>
          </a:p>
          <a:p>
            <a:r>
              <a:rPr lang="pt-BR" dirty="0" smtClean="0"/>
              <a:t>Qual tem sido a postura das pessoas diante das situações de sofrimento?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5638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no">
  <a:themeElements>
    <a:clrScheme name="Pino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ino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307</TotalTime>
  <Words>1034</Words>
  <Application>Microsoft Office PowerPoint</Application>
  <PresentationFormat>Apresentação na tela (4:3)</PresentationFormat>
  <Paragraphs>52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Pino</vt:lpstr>
      <vt:lpstr>1ª Carta de Pedro</vt:lpstr>
      <vt:lpstr>Sofrer e sofrimento (origem)  Deriva do latim sufferre termo pelo qual os velhos romanos designavam quem estava "sob ferros" acorrentado, submetido à força (fosse escravo ou prisioneiro).  Na origem, "sofrimento" designa a opressão, a submissão, a situação da criatura submetida ao poder de outrem que como coisa ou "ferramenta" padece de todos os infortúnios capazes de lhe "ferir" (machucar) corpo e alma.</vt:lpstr>
      <vt:lpstr>Sofrer e sofrimento na Bíblia   Das 22 vezes que a palavra sofrimento aparece na Bíblia 4 estão em 1º Pe.    Sofrer aparece 33 vezes na Bíblia, sendo 6 na 1ª carta de Pedro. </vt:lpstr>
      <vt:lpstr>           Sofrimento Diversas interpretações  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     Sofrimento na primeira carta de Pedro</vt:lpstr>
      <vt:lpstr> Pedro, testemunha de Cristo, modelo para os que sofrem   Por que a carta leva o nome de Pedro? As cartas de Pedro não foram escritas pelo apóstolo. Sua autoria foi atribuída a ele porque aborda o tema do sofrimento.   Pedro, segundo a tradição, foi um mártir da fé. Segundo Clemente de Roma, o sofrimento de Pedro se originou na iníqua inveja e esta gera a calúnia, que por sua vez desencadeia em denúncia e perseguição.  Por ter sofrido e ter sido assassinado injustamente, Pedro se tronou testemunha dos sofrimentos de Cristo e “participante da glória que vai ser revelada”.    Na carta, no entanto, Cristo é o grande modelo para a comunidade. Por amor a Deus e sendo fiel a sua missão, sofreu injustamente. Pedro é apenas um exemplo menor. </vt:lpstr>
      <vt:lpstr>Ter paciência em meio aos sofrimentos  “porque isto é grato, que alguém suporte tristeza, sofrendo injustamente, por motivo de sua consciência para com Deus. Pois que glória há, se, pecando, e sendo esbofeteado por isso, o suportais com paciência? Se, entretanto, quando praticais o bem, sois igualmente afligidos e o suportais com paciência, isto é grato a Deus”. (2.19-20)  “porque, se for da vontade de Deus, é melhor que sofrais por praticardes o que é bom do que praticando o mal” (3.17)   A carta recomenda suportar pacientemente o sofrimento, inclusive submeter-se aos seus senhores e aos maus. Tal recomendação é dirigida, especialmente, aos escravos num período em que a escravidão era vista como algo “normal” </vt:lpstr>
      <vt:lpstr>Sofrimento como caminho para a libertação  “... alegrai-vos na medida em que sois co-participantes dos sofrimentos de Cristo, para que também, na revelação de sua glória, vos alegreis exultantes.” (4.13)  “Ora, O Deus de toda a graça, que em Cristo vos chamou à sua eterna glória, depois de terdes sofrido por um pouco, ele mesmo vos há de aperfeiçoar, firmar, fortificar e fundamentar.” (5.10)   O texto olha para o sofrimento na perspectiva da libertação. Por isso, o exemplo de Cristo é usado frequentemente na carta. Ele sofreu injustamente e morreu na cruz para que as pessoas tivessem seus pecados perdoados e tenham acesso a salvação. Seu sofrimento não foi algo sem sentido ou significado. Seu sofrimento está inserido dentro de um projeto maior que inclui a salvação e o acesso à vida eterna</vt:lpstr>
      <vt:lpstr>Sofrimento como consequência de uma opção   “Mas, ainda que venhais a sofrer por causa da justiça, bem-aventurados sois. Não vos amedronteis, portanto, com as suas ameaças, nem fiqueis alarmados.” (3.14)   Na carta de Pedro se incentiva a prática do bem e da justiça. Esta é a missão das pessoas que seguem a Jesus e buscam executar o projeto de Deus no mundo. Ao fazer isso, não estamos isentos do sofrimento. Este sofrimento em favor do Reino de Deus pode ser comparado às dores de parto – uma dor que traz consigo a vida. </vt:lpstr>
      <vt:lpstr>Sofrimento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1ª Carta de Pedro</dc:title>
  <dc:creator>Armindo</dc:creator>
  <cp:lastModifiedBy>Notebook</cp:lastModifiedBy>
  <cp:revision>20</cp:revision>
  <dcterms:created xsi:type="dcterms:W3CDTF">2013-06-13T18:52:46Z</dcterms:created>
  <dcterms:modified xsi:type="dcterms:W3CDTF">2013-06-25T12:17:37Z</dcterms:modified>
</cp:coreProperties>
</file>